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6"/>
  </p:notesMasterIdLst>
  <p:sldIdLst>
    <p:sldId id="256" r:id="rId2"/>
    <p:sldId id="258" r:id="rId3"/>
    <p:sldId id="259" r:id="rId4"/>
    <p:sldId id="266" r:id="rId5"/>
    <p:sldId id="271" r:id="rId6"/>
    <p:sldId id="272" r:id="rId7"/>
    <p:sldId id="276" r:id="rId8"/>
    <p:sldId id="273" r:id="rId9"/>
    <p:sldId id="277" r:id="rId10"/>
    <p:sldId id="274" r:id="rId11"/>
    <p:sldId id="278" r:id="rId12"/>
    <p:sldId id="260" r:id="rId13"/>
    <p:sldId id="270" r:id="rId14"/>
    <p:sldId id="263" r:id="rId15"/>
    <p:sldId id="279" r:id="rId16"/>
    <p:sldId id="281" r:id="rId17"/>
    <p:sldId id="280" r:id="rId18"/>
    <p:sldId id="284" r:id="rId19"/>
    <p:sldId id="283" r:id="rId20"/>
    <p:sldId id="264" r:id="rId21"/>
    <p:sldId id="282" r:id="rId22"/>
    <p:sldId id="267" r:id="rId23"/>
    <p:sldId id="285" r:id="rId24"/>
    <p:sldId id="286" r:id="rId25"/>
    <p:sldId id="289" r:id="rId26"/>
    <p:sldId id="287" r:id="rId27"/>
    <p:sldId id="288" r:id="rId28"/>
    <p:sldId id="290" r:id="rId29"/>
    <p:sldId id="291" r:id="rId30"/>
    <p:sldId id="292" r:id="rId31"/>
    <p:sldId id="293" r:id="rId32"/>
    <p:sldId id="269" r:id="rId33"/>
    <p:sldId id="268" r:id="rId34"/>
    <p:sldId id="262"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a70d0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d0a70d0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86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9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0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5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0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0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90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2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a70d0a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d0a70d0a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6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9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65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90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32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a70d0a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d0a70d0a1e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60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9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96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7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81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5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3888" y="470006"/>
            <a:ext cx="7886700" cy="1512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3888" y="2002285"/>
            <a:ext cx="7886700" cy="562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1"/>
              </a:buClr>
              <a:buSzPts val="1600"/>
              <a:buNone/>
              <a:defRPr sz="1600" b="1">
                <a:solidFill>
                  <a:schemeClr val="lt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53" name="Google Shape;53;p13"/>
          <p:cNvSpPr txBox="1">
            <a:spLocks noGrp="1"/>
          </p:cNvSpPr>
          <p:nvPr>
            <p:ph type="body" idx="2"/>
          </p:nvPr>
        </p:nvSpPr>
        <p:spPr>
          <a:xfrm>
            <a:off x="623888" y="4409631"/>
            <a:ext cx="7886700" cy="297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CEAD1"/>
              </a:buClr>
              <a:buSzPts val="1400"/>
              <a:buNone/>
              <a:defRPr sz="1400" b="0">
                <a:solidFill>
                  <a:srgbClr val="ECEAD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Logo-1" type="obj">
  <p:cSld name="OBJE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6747"/>
              </a:buClr>
              <a:buSzPts val="3000"/>
              <a:buFont typeface="Arial"/>
              <a:buNone/>
              <a:defRPr>
                <a:solidFill>
                  <a:srgbClr val="00674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rgbClr val="466069"/>
              </a:buClr>
              <a:buSzPts val="2100"/>
              <a:buChar char="●"/>
              <a:defRPr>
                <a:solidFill>
                  <a:srgbClr val="466069"/>
                </a:solidFill>
              </a:defRPr>
            </a:lvl1pPr>
            <a:lvl2pPr marL="914400" lvl="1" indent="-342900" algn="l" rtl="0">
              <a:lnSpc>
                <a:spcPct val="90000"/>
              </a:lnSpc>
              <a:spcBef>
                <a:spcPts val="1200"/>
              </a:spcBef>
              <a:spcAft>
                <a:spcPts val="0"/>
              </a:spcAft>
              <a:buClr>
                <a:srgbClr val="466069"/>
              </a:buClr>
              <a:buSzPts val="1800"/>
              <a:buChar char="○"/>
              <a:defRPr>
                <a:solidFill>
                  <a:srgbClr val="466069"/>
                </a:solidFill>
              </a:defRPr>
            </a:lvl2pPr>
            <a:lvl3pPr marL="1371600" lvl="2" indent="-323850" algn="l" rtl="0">
              <a:lnSpc>
                <a:spcPct val="90000"/>
              </a:lnSpc>
              <a:spcBef>
                <a:spcPts val="1200"/>
              </a:spcBef>
              <a:spcAft>
                <a:spcPts val="0"/>
              </a:spcAft>
              <a:buClr>
                <a:srgbClr val="466069"/>
              </a:buClr>
              <a:buSzPts val="1500"/>
              <a:buChar char="■"/>
              <a:defRPr>
                <a:solidFill>
                  <a:srgbClr val="466069"/>
                </a:solidFill>
              </a:defRPr>
            </a:lvl3pPr>
            <a:lvl4pPr marL="1828800" lvl="3" indent="-314325" algn="l" rtl="0">
              <a:lnSpc>
                <a:spcPct val="90000"/>
              </a:lnSpc>
              <a:spcBef>
                <a:spcPts val="1200"/>
              </a:spcBef>
              <a:spcAft>
                <a:spcPts val="0"/>
              </a:spcAft>
              <a:buClr>
                <a:srgbClr val="466069"/>
              </a:buClr>
              <a:buSzPts val="1350"/>
              <a:buChar char="●"/>
              <a:defRPr>
                <a:solidFill>
                  <a:srgbClr val="466069"/>
                </a:solidFill>
              </a:defRPr>
            </a:lvl4pPr>
            <a:lvl5pPr marL="2286000" lvl="4" indent="-314325" algn="l" rtl="0">
              <a:lnSpc>
                <a:spcPct val="90000"/>
              </a:lnSpc>
              <a:spcBef>
                <a:spcPts val="1200"/>
              </a:spcBef>
              <a:spcAft>
                <a:spcPts val="0"/>
              </a:spcAft>
              <a:buClr>
                <a:srgbClr val="466069"/>
              </a:buClr>
              <a:buSzPts val="1350"/>
              <a:buChar char="○"/>
              <a:defRPr>
                <a:solidFill>
                  <a:srgbClr val="466069"/>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Photo-2">
  <p:cSld name="Section Header-Photo-2">
    <p:bg>
      <p:bgPr>
        <a:solidFill>
          <a:srgbClr val="006747"/>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011203"/>
            <a:ext cx="3145200" cy="273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lt1"/>
              </a:buClr>
              <a:buSzPts val="30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a:spLocks noGrp="1"/>
          </p:cNvSpPr>
          <p:nvPr>
            <p:ph type="pic" idx="2"/>
          </p:nvPr>
        </p:nvSpPr>
        <p:spPr>
          <a:xfrm>
            <a:off x="4572000" y="0"/>
            <a:ext cx="4572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nature25489/"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github.com/sawyermade/comp_img_final_project" TargetMode="External"/><Relationship Id="rId5" Type="http://schemas.openxmlformats.org/officeDocument/2006/relationships/hyperlink" Target="https://static-content.springer.com/esm/art%3A10.1038%2Fnature25489/MediaObjects/41586_2018_BFnature25489_MOESM2_ESM.zip" TargetMode="External"/><Relationship Id="rId4" Type="http://schemas.openxmlformats.org/officeDocument/2006/relationships/hyperlink" Target="https://static-content.springer.com/esm/art%3A10.1038%2Fnature25489/MediaObjects/41586_2018_BFnature25489_MOESM1_ESM.pdf"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20150" y="624900"/>
            <a:ext cx="8903700" cy="151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500"/>
              <a:buFont typeface="Arial"/>
              <a:buNone/>
            </a:pPr>
            <a:r>
              <a:rPr lang="en" sz="3500"/>
              <a:t>Confocal Non-Line-of-Sight Imaging</a:t>
            </a:r>
            <a:endParaRPr sz="3500"/>
          </a:p>
          <a:p>
            <a:pPr marL="0" lvl="0" indent="0" algn="ctr" rtl="0">
              <a:lnSpc>
                <a:spcPct val="90000"/>
              </a:lnSpc>
              <a:spcBef>
                <a:spcPts val="0"/>
              </a:spcBef>
              <a:spcAft>
                <a:spcPts val="0"/>
              </a:spcAft>
              <a:buClr>
                <a:schemeClr val="lt1"/>
              </a:buClr>
              <a:buSzPts val="4500"/>
              <a:buFont typeface="Arial"/>
              <a:buNone/>
            </a:pPr>
            <a:r>
              <a:rPr lang="en" sz="2000"/>
              <a:t>Group 2</a:t>
            </a:r>
            <a:endParaRPr sz="2000"/>
          </a:p>
        </p:txBody>
      </p:sp>
      <p:sp>
        <p:nvSpPr>
          <p:cNvPr id="67" name="Google Shape;67;p17"/>
          <p:cNvSpPr txBox="1">
            <a:spLocks noGrp="1"/>
          </p:cNvSpPr>
          <p:nvPr>
            <p:ph type="body" idx="1"/>
          </p:nvPr>
        </p:nvSpPr>
        <p:spPr>
          <a:xfrm>
            <a:off x="623888" y="2634660"/>
            <a:ext cx="7886700" cy="56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200"/>
              </a:spcAft>
              <a:buClr>
                <a:schemeClr val="lt1"/>
              </a:buClr>
              <a:buSzPts val="1600"/>
              <a:buNone/>
            </a:pPr>
            <a:r>
              <a:rPr lang="en"/>
              <a:t>Caio Da Silva, Palak Dave, Hunter Morera, &amp; Daniel Sawyer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Autonomous Vehicles: Reconstructing fully occluded vehicles.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017059"/>
            <a:ext cx="7896186" cy="2474628"/>
          </a:xfrm>
          <a:prstGeom prst="rect">
            <a:avLst/>
          </a:prstGeom>
        </p:spPr>
      </p:pic>
    </p:spTree>
    <p:extLst>
      <p:ext uri="{BB962C8B-B14F-4D97-AF65-F5344CB8AC3E}">
        <p14:creationId xmlns:p14="http://schemas.microsoft.com/office/powerpoint/2010/main" val="2846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92500"/>
          </a:bodyPr>
          <a:lstStyle/>
          <a:p>
            <a:pPr marL="19050" lvl="0" indent="0">
              <a:lnSpc>
                <a:spcPct val="200000"/>
              </a:lnSpc>
              <a:spcBef>
                <a:spcPts val="0"/>
              </a:spcBef>
              <a:buClr>
                <a:schemeClr val="dk1"/>
              </a:buClr>
              <a:buSzPts val="1800"/>
              <a:buNone/>
            </a:pPr>
            <a:r>
              <a:rPr lang="en-US" dirty="0">
                <a:solidFill>
                  <a:schemeClr val="tx1"/>
                </a:solidFill>
              </a:rPr>
              <a:t>Object Tracking:</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Object tracking in the real-world almost always has some form of occlusion.</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a more robust vision system for tracking rather than using techniques like </a:t>
            </a:r>
            <a:r>
              <a:rPr lang="en-US" dirty="0" err="1">
                <a:solidFill>
                  <a:schemeClr val="bg2"/>
                </a:solidFill>
              </a:rPr>
              <a:t>Kalman</a:t>
            </a:r>
            <a:r>
              <a:rPr lang="en-US" dirty="0">
                <a:solidFill>
                  <a:schemeClr val="bg2"/>
                </a:solidFill>
              </a:rPr>
              <a:t> filter.</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give more robust and accurate results of object location than other methods.</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5490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369219"/>
            <a:ext cx="4714315"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 imaging system is not anything novel.</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Similar to LIDAR but uses multiply scattered light instead of direct reflections.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Contains beam splitter, Single-photon avalanche diode (SPAD) sensor, a lens, picosecond laser, and scanning galvanometer.</a:t>
            </a: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58" y="1369219"/>
            <a:ext cx="3825526" cy="2906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145027"/>
            <a:ext cx="4714315" cy="818169"/>
          </a:xfrm>
          <a:prstGeom prst="rect">
            <a:avLst/>
          </a:prstGeom>
          <a:noFill/>
          <a:ln>
            <a:noFill/>
          </a:ln>
        </p:spPr>
        <p:txBody>
          <a:bodyPr spcFirstLastPara="1" wrap="square" lIns="91425" tIns="45700" rIns="91425" bIns="45700" anchor="t" anchorCtr="0">
            <a:normAutofit/>
          </a:bodyPr>
          <a:lstStyle/>
          <a:p>
            <a:pPr marL="19050" lvl="0" indent="0" rtl="0">
              <a:lnSpc>
                <a:spcPct val="200000"/>
              </a:lnSpc>
              <a:spcBef>
                <a:spcPts val="0"/>
              </a:spcBef>
              <a:spcAft>
                <a:spcPts val="0"/>
              </a:spcAft>
              <a:buClr>
                <a:schemeClr val="dk1"/>
              </a:buClr>
              <a:buSzPts val="1800"/>
              <a:buNone/>
            </a:pPr>
            <a:r>
              <a:rPr lang="en-US" sz="1800" dirty="0">
                <a:solidFill>
                  <a:schemeClr val="tx1"/>
                </a:solidFill>
              </a:rPr>
              <a:t>Real World Setup:</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87" y="1840170"/>
            <a:ext cx="6750425" cy="3070248"/>
          </a:xfrm>
          <a:prstGeom prst="rect">
            <a:avLst/>
          </a:prstGeom>
        </p:spPr>
      </p:pic>
    </p:spTree>
    <p:extLst>
      <p:ext uri="{BB962C8B-B14F-4D97-AF65-F5344CB8AC3E}">
        <p14:creationId xmlns:p14="http://schemas.microsoft.com/office/powerpoint/2010/main" val="19822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1: Collect measurements, resample, and attenuate along the temporal axis t using a 2D set of temporal histograms.</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59" y="2171700"/>
            <a:ext cx="2026921" cy="2758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748" y="2659380"/>
            <a:ext cx="4895382" cy="1074373"/>
          </a:xfrm>
          <a:prstGeom prst="rect">
            <a:avLst/>
          </a:prstGeom>
        </p:spPr>
      </p:pic>
    </p:spTree>
    <p:extLst>
      <p:ext uri="{BB962C8B-B14F-4D97-AF65-F5344CB8AC3E}">
        <p14:creationId xmlns:p14="http://schemas.microsoft.com/office/powerpoint/2010/main" val="343384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3D convolution using the convolutional kernel, inverse filter, and measurements. The first equation allows for change in variable z (depth) which can be expressed as a straightforward 3D convolution that’s shift invariant.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180" y="2474640"/>
            <a:ext cx="4587240" cy="1246836"/>
          </a:xfrm>
          <a:prstGeom prst="rect">
            <a:avLst/>
          </a:prstGeom>
        </p:spPr>
      </p:pic>
    </p:spTree>
    <p:extLst>
      <p:ext uri="{BB962C8B-B14F-4D97-AF65-F5344CB8AC3E}">
        <p14:creationId xmlns:p14="http://schemas.microsoft.com/office/powerpoint/2010/main" val="228056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Treating as a spatially invariant 3D deconvolution we can derive this as an element-wise multiplication in the Fourier domain and inverted. Based on Wiener filtering, which minimizes the mean squared error between reconstruction and GT.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980" y="2394488"/>
            <a:ext cx="4934639" cy="1390844"/>
          </a:xfrm>
          <a:prstGeom prst="rect">
            <a:avLst/>
          </a:prstGeom>
        </p:spPr>
      </p:pic>
    </p:spTree>
    <p:extLst>
      <p:ext uri="{BB962C8B-B14F-4D97-AF65-F5344CB8AC3E}">
        <p14:creationId xmlns:p14="http://schemas.microsoft.com/office/powerpoint/2010/main" val="333686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70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3: Using it outdoors with indirect sunlight requires resampling in order to increase resolution/detail. The fundamenta</a:t>
            </a:r>
            <a:r>
              <a:rPr lang="en-US" dirty="0">
                <a:solidFill>
                  <a:schemeClr val="tx1"/>
                </a:solidFill>
              </a:rPr>
              <a:t>l bounds on resolution of NLOS are full-width and half-max temporal resolution of the imaging system and scaled along the z (depth/distance) axis. So it’s dependent on hardware ability.</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72867"/>
            <a:ext cx="1749938" cy="2870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330" y="2623093"/>
            <a:ext cx="5687219" cy="1314633"/>
          </a:xfrm>
          <a:prstGeom prst="rect">
            <a:avLst/>
          </a:prstGeom>
        </p:spPr>
      </p:pic>
    </p:spTree>
    <p:extLst>
      <p:ext uri="{BB962C8B-B14F-4D97-AF65-F5344CB8AC3E}">
        <p14:creationId xmlns:p14="http://schemas.microsoft.com/office/powerpoint/2010/main" val="54035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2" name="measuremen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300" y="1268052"/>
            <a:ext cx="7391400" cy="3761148"/>
          </a:xfrm>
          <a:prstGeom prst="rect">
            <a:avLst/>
          </a:prstGeom>
        </p:spPr>
      </p:pic>
    </p:spTree>
    <p:extLst>
      <p:ext uri="{BB962C8B-B14F-4D97-AF65-F5344CB8AC3E}">
        <p14:creationId xmlns:p14="http://schemas.microsoft.com/office/powerpoint/2010/main" val="3382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5" name="cube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4880" y="1268052"/>
            <a:ext cx="7254240" cy="3761148"/>
          </a:xfrm>
          <a:prstGeom prst="rect">
            <a:avLst/>
          </a:prstGeom>
        </p:spPr>
      </p:pic>
    </p:spTree>
    <p:extLst>
      <p:ext uri="{BB962C8B-B14F-4D97-AF65-F5344CB8AC3E}">
        <p14:creationId xmlns:p14="http://schemas.microsoft.com/office/powerpoint/2010/main" val="526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What Is Confocal Non-Line-of-Sight Imaging?</a:t>
            </a:r>
            <a:endParaRPr dirty="0"/>
          </a:p>
        </p:txBody>
      </p:sp>
      <p:sp>
        <p:nvSpPr>
          <p:cNvPr id="79" name="Google Shape;79;p19"/>
          <p:cNvSpPr txBox="1">
            <a:spLocks noGrp="1"/>
          </p:cNvSpPr>
          <p:nvPr>
            <p:ph type="body" idx="1"/>
          </p:nvPr>
        </p:nvSpPr>
        <p:spPr>
          <a:xfrm>
            <a:off x="628650" y="1369219"/>
            <a:ext cx="5072903" cy="3263400"/>
          </a:xfrm>
          <a:prstGeom prst="rect">
            <a:avLst/>
          </a:prstGeom>
          <a:noFill/>
          <a:ln>
            <a:noFill/>
          </a:ln>
        </p:spPr>
        <p:txBody>
          <a:bodyPr spcFirstLastPara="1" wrap="square" lIns="91425" tIns="45700" rIns="91425" bIns="45700" anchor="t" anchorCtr="0">
            <a:normAutofit fontScale="925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Confocal Non-Line-of-Sight (NLOS) is a method to view objects that are completely occluded.</a:t>
            </a:r>
            <a:endParaRPr lang="en-US" dirty="0">
              <a:solidFill>
                <a:schemeClr val="bg2"/>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Uses surrounding objects as diffuse reflectors in order to illuminate object.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Reconstructs objects from multiply scattered light.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53" y="1739153"/>
            <a:ext cx="3379694" cy="2409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We implemented using both </a:t>
            </a:r>
            <a:r>
              <a:rPr lang="en-US" sz="1800" dirty="0" err="1">
                <a:solidFill>
                  <a:schemeClr val="bg2"/>
                </a:solidFill>
              </a:rPr>
              <a:t>Matlab</a:t>
            </a:r>
            <a:r>
              <a:rPr lang="en-US" sz="1800" dirty="0">
                <a:solidFill>
                  <a:schemeClr val="bg2"/>
                </a:solidFill>
              </a:rPr>
              <a:t> and Python/</a:t>
            </a:r>
            <a:r>
              <a:rPr lang="en-US" sz="1800" dirty="0" err="1">
                <a:solidFill>
                  <a:schemeClr val="bg2"/>
                </a:solidFill>
              </a:rPr>
              <a:t>NumPy</a:t>
            </a:r>
            <a:r>
              <a:rPr lang="en-US" sz="1800" dirty="0">
                <a:solidFill>
                  <a:schemeClr val="bg2"/>
                </a:solidFill>
              </a:rPr>
              <a:t> but our results for this and the report are from </a:t>
            </a:r>
            <a:r>
              <a:rPr lang="en-US" sz="1800" dirty="0" err="1">
                <a:solidFill>
                  <a:schemeClr val="bg2"/>
                </a:solidFill>
              </a:rPr>
              <a:t>Matlab</a:t>
            </a:r>
            <a:r>
              <a:rPr lang="en-US" sz="1800" dirty="0">
                <a:solidFill>
                  <a:schemeClr val="bg2"/>
                </a:solidFill>
              </a:rPr>
              <a: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Used base code and rewrote trying to improve complexity performance (cleaning up code) and resolution/feature/texture performance by adding pre and post processing Gaussian methods.</a:t>
            </a:r>
            <a:endParaRPr sz="1800" dirty="0">
              <a:solidFill>
                <a:schemeClr val="bg2"/>
              </a:solidFill>
            </a:endParaRPr>
          </a:p>
        </p:txBody>
      </p:sp>
    </p:spTree>
    <p:extLst>
      <p:ext uri="{BB962C8B-B14F-4D97-AF65-F5344CB8AC3E}">
        <p14:creationId xmlns:p14="http://schemas.microsoft.com/office/powerpoint/2010/main" val="319642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We could modify this using Deep Learning methods in order to improve accuracy and resolution</a:t>
            </a:r>
            <a:r>
              <a:rPr lang="en-US" dirty="0">
                <a:solidFill>
                  <a:schemeClr val="bg2"/>
                </a:solidFill>
              </a:rPr>
              <a:t>.</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It would also increase speed so it could be used in the real world as TCNs can easily do faster than real-time inference (350Hz for action recognition on videos).</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This will have to be fully-supervised though and require an annotated ground truth, which isn’t easy to create.</a:t>
            </a:r>
            <a:endParaRPr lang="en-US" sz="1800" dirty="0">
              <a:solidFill>
                <a:schemeClr val="bg2"/>
              </a:solidFill>
            </a:endParaRPr>
          </a:p>
        </p:txBody>
      </p:sp>
    </p:spTree>
    <p:extLst>
      <p:ext uri="{BB962C8B-B14F-4D97-AF65-F5344CB8AC3E}">
        <p14:creationId xmlns:p14="http://schemas.microsoft.com/office/powerpoint/2010/main" val="315743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86" y="1268052"/>
            <a:ext cx="8571428" cy="2857143"/>
          </a:xfrm>
          <a:prstGeom prst="rect">
            <a:avLst/>
          </a:prstGeom>
        </p:spPr>
      </p:pic>
    </p:spTree>
    <p:extLst>
      <p:ext uri="{BB962C8B-B14F-4D97-AF65-F5344CB8AC3E}">
        <p14:creationId xmlns:p14="http://schemas.microsoft.com/office/powerpoint/2010/main" val="418717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Outdoors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6" y="1188898"/>
            <a:ext cx="8571428" cy="2857143"/>
          </a:xfrm>
          <a:prstGeom prst="rect">
            <a:avLst/>
          </a:prstGeom>
        </p:spPr>
      </p:pic>
    </p:spTree>
    <p:extLst>
      <p:ext uri="{BB962C8B-B14F-4D97-AF65-F5344CB8AC3E}">
        <p14:creationId xmlns:p14="http://schemas.microsoft.com/office/powerpoint/2010/main" val="337582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Diffuse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6" y="1268052"/>
            <a:ext cx="8571428" cy="2857143"/>
          </a:xfrm>
          <a:prstGeom prst="rect">
            <a:avLst/>
          </a:prstGeom>
        </p:spPr>
      </p:pic>
    </p:spTree>
    <p:extLst>
      <p:ext uri="{BB962C8B-B14F-4D97-AF65-F5344CB8AC3E}">
        <p14:creationId xmlns:p14="http://schemas.microsoft.com/office/powerpoint/2010/main" val="68644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C200-3BBD-7147-8BDE-C6261FED37BE}"/>
              </a:ext>
            </a:extLst>
          </p:cNvPr>
          <p:cNvSpPr>
            <a:spLocks noGrp="1"/>
          </p:cNvSpPr>
          <p:nvPr>
            <p:ph type="title"/>
          </p:nvPr>
        </p:nvSpPr>
        <p:spPr/>
        <p:txBody>
          <a:bodyPr/>
          <a:lstStyle/>
          <a:p>
            <a:r>
              <a:rPr lang="en-US" dirty="0"/>
              <a:t>Filtering Modifications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80A7FC6-A8A4-AF49-9FE9-1E0C728ED335}"/>
                  </a:ext>
                </a:extLst>
              </p:cNvPr>
              <p:cNvSpPr>
                <a:spLocks noGrp="1"/>
              </p:cNvSpPr>
              <p:nvPr>
                <p:ph type="body" idx="1"/>
              </p:nvPr>
            </p:nvSpPr>
            <p:spPr/>
            <p:txBody>
              <a:bodyPr>
                <a:normAutofit lnSpcReduction="10000"/>
              </a:bodyPr>
              <a:lstStyle/>
              <a:p>
                <a:r>
                  <a:rPr lang="en-US" dirty="0"/>
                  <a:t>In order to improve the results, we experimented with both pre and post processing.</a:t>
                </a:r>
              </a:p>
              <a:p>
                <a:r>
                  <a:rPr lang="en-US" dirty="0"/>
                  <a:t>Our first idea was to smooth the final output to reduce (pixelization) aliasing, the most obvious thing to do was apply a smoothing filter, in our case a Gaussian filter with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=0.75</m:t>
                    </m:r>
                  </m:oMath>
                </a14:m>
                <a:r>
                  <a:rPr lang="en-US" dirty="0"/>
                  <a:t>. </a:t>
                </a:r>
              </a:p>
              <a:p>
                <a:r>
                  <a:rPr lang="en-US" dirty="0"/>
                  <a:t>This showed a reasonable amount of improvement, and the results are better than the raw output that was given by the inverse problem.</a:t>
                </a:r>
              </a:p>
              <a:p>
                <a:r>
                  <a:rPr lang="en-US" dirty="0"/>
                  <a:t>Also, we decided to look at smoothing the input measurements prior to inversing in order to remove the high frequency components.</a:t>
                </a:r>
              </a:p>
              <a:p>
                <a:r>
                  <a:rPr lang="en-US" dirty="0"/>
                  <a:t>The results of our pre and post processing are shown in the following slides. </a:t>
                </a:r>
              </a:p>
            </p:txBody>
          </p:sp>
        </mc:Choice>
        <mc:Fallback>
          <p:sp>
            <p:nvSpPr>
              <p:cNvPr id="3" name="Text Placeholder 2">
                <a:extLst>
                  <a:ext uri="{FF2B5EF4-FFF2-40B4-BE49-F238E27FC236}">
                    <a16:creationId xmlns:a16="http://schemas.microsoft.com/office/drawing/2014/main" id="{F80A7FC6-A8A4-AF49-9FE9-1E0C728ED335}"/>
                  </a:ext>
                </a:extLst>
              </p:cNvPr>
              <p:cNvSpPr>
                <a:spLocks noGrp="1" noRot="1" noChangeAspect="1" noMove="1" noResize="1" noEditPoints="1" noAdjustHandles="1" noChangeArrowheads="1" noChangeShapeType="1" noTextEdit="1"/>
              </p:cNvSpPr>
              <p:nvPr>
                <p:ph type="body" idx="1"/>
              </p:nvPr>
            </p:nvSpPr>
            <p:spPr>
              <a:blipFill>
                <a:blip r:embed="rId2"/>
                <a:stretch>
                  <a:fillRect t="-389" r="-965"/>
                </a:stretch>
              </a:blipFill>
            </p:spPr>
            <p:txBody>
              <a:bodyPr/>
              <a:lstStyle/>
              <a:p>
                <a:r>
                  <a:rPr lang="en-US">
                    <a:noFill/>
                  </a:rPr>
                  <a:t> </a:t>
                </a:r>
              </a:p>
            </p:txBody>
          </p:sp>
        </mc:Fallback>
      </mc:AlternateContent>
    </p:spTree>
    <p:extLst>
      <p:ext uri="{BB962C8B-B14F-4D97-AF65-F5344CB8AC3E}">
        <p14:creationId xmlns:p14="http://schemas.microsoft.com/office/powerpoint/2010/main" val="427850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Pre Processing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433596"/>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 y="1434739"/>
            <a:ext cx="4290060" cy="3217545"/>
          </a:xfrm>
          <a:prstGeom prst="rect">
            <a:avLst/>
          </a:prstGeom>
        </p:spPr>
      </p:pic>
      <p:sp>
        <p:nvSpPr>
          <p:cNvPr id="3" name="Rectangle 2">
            <a:extLst>
              <a:ext uri="{FF2B5EF4-FFF2-40B4-BE49-F238E27FC236}">
                <a16:creationId xmlns:a16="http://schemas.microsoft.com/office/drawing/2014/main" id="{F1F820B9-6249-8E41-9110-81CF0CC93373}"/>
              </a:ext>
            </a:extLst>
          </p:cNvPr>
          <p:cNvSpPr/>
          <p:nvPr/>
        </p:nvSpPr>
        <p:spPr>
          <a:xfrm>
            <a:off x="2043485" y="1433596"/>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58E46E-9F84-DD44-AF79-C5C1F63A9F5B}"/>
              </a:ext>
            </a:extLst>
          </p:cNvPr>
          <p:cNvSpPr/>
          <p:nvPr/>
        </p:nvSpPr>
        <p:spPr>
          <a:xfrm>
            <a:off x="6166570" y="1433595"/>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78A804-6FF2-9F4B-84DC-99A408B7BB53}"/>
              </a:ext>
            </a:extLst>
          </p:cNvPr>
          <p:cNvSpPr txBox="1"/>
          <p:nvPr/>
        </p:nvSpPr>
        <p:spPr>
          <a:xfrm>
            <a:off x="1722517" y="4532738"/>
            <a:ext cx="1407381" cy="307777"/>
          </a:xfrm>
          <a:prstGeom prst="rect">
            <a:avLst/>
          </a:prstGeom>
          <a:noFill/>
        </p:spPr>
        <p:txBody>
          <a:bodyPr wrap="square" rtlCol="0">
            <a:spAutoFit/>
          </a:bodyPr>
          <a:lstStyle/>
          <a:p>
            <a:pPr algn="ctr"/>
            <a:r>
              <a:rPr lang="en-US" dirty="0"/>
              <a:t>Raw Output </a:t>
            </a:r>
          </a:p>
        </p:txBody>
      </p:sp>
      <p:sp>
        <p:nvSpPr>
          <p:cNvPr id="8" name="TextBox 7">
            <a:extLst>
              <a:ext uri="{FF2B5EF4-FFF2-40B4-BE49-F238E27FC236}">
                <a16:creationId xmlns:a16="http://schemas.microsoft.com/office/drawing/2014/main" id="{3C44F493-9F25-1047-949C-7F6474459277}"/>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Tree>
    <p:extLst>
      <p:ext uri="{BB962C8B-B14F-4D97-AF65-F5344CB8AC3E}">
        <p14:creationId xmlns:p14="http://schemas.microsoft.com/office/powerpoint/2010/main" val="262711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Post Processing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7095"/>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16" y="1527095"/>
            <a:ext cx="4291584" cy="3218688"/>
          </a:xfrm>
          <a:prstGeom prst="rect">
            <a:avLst/>
          </a:prstGeom>
        </p:spPr>
      </p:pic>
      <p:sp>
        <p:nvSpPr>
          <p:cNvPr id="5" name="Rectangle 4">
            <a:extLst>
              <a:ext uri="{FF2B5EF4-FFF2-40B4-BE49-F238E27FC236}">
                <a16:creationId xmlns:a16="http://schemas.microsoft.com/office/drawing/2014/main" id="{2A0F4828-C462-7E44-8172-2E202B57436B}"/>
              </a:ext>
            </a:extLst>
          </p:cNvPr>
          <p:cNvSpPr/>
          <p:nvPr/>
        </p:nvSpPr>
        <p:spPr>
          <a:xfrm>
            <a:off x="2043485" y="1527095"/>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417A9A-8BAE-8149-B1A1-C55A9B29F2E3}"/>
              </a:ext>
            </a:extLst>
          </p:cNvPr>
          <p:cNvSpPr/>
          <p:nvPr/>
        </p:nvSpPr>
        <p:spPr>
          <a:xfrm>
            <a:off x="6335069" y="1527094"/>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7E96CF-A4D7-024F-BCE8-BB923D089F06}"/>
              </a:ext>
            </a:extLst>
          </p:cNvPr>
          <p:cNvSpPr txBox="1"/>
          <p:nvPr/>
        </p:nvSpPr>
        <p:spPr>
          <a:xfrm>
            <a:off x="1722517" y="4532738"/>
            <a:ext cx="1407381" cy="307777"/>
          </a:xfrm>
          <a:prstGeom prst="rect">
            <a:avLst/>
          </a:prstGeom>
          <a:noFill/>
        </p:spPr>
        <p:txBody>
          <a:bodyPr wrap="square" rtlCol="0">
            <a:spAutoFit/>
          </a:bodyPr>
          <a:lstStyle/>
          <a:p>
            <a:pPr algn="ctr"/>
            <a:r>
              <a:rPr lang="en-US" dirty="0"/>
              <a:t>Raw Output </a:t>
            </a:r>
          </a:p>
        </p:txBody>
      </p:sp>
      <p:sp>
        <p:nvSpPr>
          <p:cNvPr id="8" name="TextBox 7">
            <a:extLst>
              <a:ext uri="{FF2B5EF4-FFF2-40B4-BE49-F238E27FC236}">
                <a16:creationId xmlns:a16="http://schemas.microsoft.com/office/drawing/2014/main" id="{644B556E-45B9-3F4B-85A8-245479DA0CE5}"/>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Tree>
    <p:extLst>
      <p:ext uri="{BB962C8B-B14F-4D97-AF65-F5344CB8AC3E}">
        <p14:creationId xmlns:p14="http://schemas.microsoft.com/office/powerpoint/2010/main" val="206324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1A549-3746-424A-914A-261A1A2265C1}"/>
              </a:ext>
            </a:extLst>
          </p:cNvPr>
          <p:cNvSpPr>
            <a:spLocks noGrp="1"/>
          </p:cNvSpPr>
          <p:nvPr>
            <p:ph type="title"/>
          </p:nvPr>
        </p:nvSpPr>
        <p:spPr/>
        <p:txBody>
          <a:bodyPr/>
          <a:lstStyle/>
          <a:p>
            <a:r>
              <a:rPr lang="en-US" dirty="0"/>
              <a:t>Result: Indoor Pre vs Post Processing</a:t>
            </a:r>
          </a:p>
        </p:txBody>
      </p:sp>
      <p:pic>
        <p:nvPicPr>
          <p:cNvPr id="4" name="Picture 3">
            <a:extLst>
              <a:ext uri="{FF2B5EF4-FFF2-40B4-BE49-F238E27FC236}">
                <a16:creationId xmlns:a16="http://schemas.microsoft.com/office/drawing/2014/main" id="{ACE93300-7D6B-3540-A892-C393CBCD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 y="1349460"/>
            <a:ext cx="4291584" cy="3218688"/>
          </a:xfrm>
          <a:prstGeom prst="rect">
            <a:avLst/>
          </a:prstGeom>
        </p:spPr>
      </p:pic>
      <p:pic>
        <p:nvPicPr>
          <p:cNvPr id="5" name="Picture 4">
            <a:extLst>
              <a:ext uri="{FF2B5EF4-FFF2-40B4-BE49-F238E27FC236}">
                <a16:creationId xmlns:a16="http://schemas.microsoft.com/office/drawing/2014/main" id="{C5077520-292E-8447-B70A-BCF68414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9460"/>
            <a:ext cx="4291584" cy="3218688"/>
          </a:xfrm>
          <a:prstGeom prst="rect">
            <a:avLst/>
          </a:prstGeom>
        </p:spPr>
      </p:pic>
      <p:sp>
        <p:nvSpPr>
          <p:cNvPr id="6" name="TextBox 5">
            <a:extLst>
              <a:ext uri="{FF2B5EF4-FFF2-40B4-BE49-F238E27FC236}">
                <a16:creationId xmlns:a16="http://schemas.microsoft.com/office/drawing/2014/main" id="{ACDB9FF6-99A3-8547-8016-CA680994128D}"/>
              </a:ext>
            </a:extLst>
          </p:cNvPr>
          <p:cNvSpPr txBox="1"/>
          <p:nvPr/>
        </p:nvSpPr>
        <p:spPr>
          <a:xfrm>
            <a:off x="1722517" y="4532738"/>
            <a:ext cx="1407381" cy="307777"/>
          </a:xfrm>
          <a:prstGeom prst="rect">
            <a:avLst/>
          </a:prstGeom>
          <a:noFill/>
        </p:spPr>
        <p:txBody>
          <a:bodyPr wrap="square" rtlCol="0">
            <a:spAutoFit/>
          </a:bodyPr>
          <a:lstStyle/>
          <a:p>
            <a:pPr algn="ctr"/>
            <a:r>
              <a:rPr lang="en-US" dirty="0"/>
              <a:t>Pre-Processing </a:t>
            </a:r>
          </a:p>
        </p:txBody>
      </p:sp>
      <p:sp>
        <p:nvSpPr>
          <p:cNvPr id="7" name="TextBox 6">
            <a:extLst>
              <a:ext uri="{FF2B5EF4-FFF2-40B4-BE49-F238E27FC236}">
                <a16:creationId xmlns:a16="http://schemas.microsoft.com/office/drawing/2014/main" id="{29439C3B-439E-E048-8E83-7AD32372034F}"/>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
        <p:nvSpPr>
          <p:cNvPr id="8" name="Rectangle 7">
            <a:extLst>
              <a:ext uri="{FF2B5EF4-FFF2-40B4-BE49-F238E27FC236}">
                <a16:creationId xmlns:a16="http://schemas.microsoft.com/office/drawing/2014/main" id="{51F8E7D3-5285-FE43-B04F-3797E1CE885F}"/>
              </a:ext>
            </a:extLst>
          </p:cNvPr>
          <p:cNvSpPr/>
          <p:nvPr/>
        </p:nvSpPr>
        <p:spPr>
          <a:xfrm>
            <a:off x="2035534" y="1349460"/>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60B84C-3E22-ED4B-BCE0-F72565BB7FB5}"/>
              </a:ext>
            </a:extLst>
          </p:cNvPr>
          <p:cNvSpPr/>
          <p:nvPr/>
        </p:nvSpPr>
        <p:spPr>
          <a:xfrm>
            <a:off x="6340834" y="1349460"/>
            <a:ext cx="938254" cy="22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11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43054-C662-DD41-AF22-09D78906DCD0}"/>
              </a:ext>
            </a:extLst>
          </p:cNvPr>
          <p:cNvSpPr>
            <a:spLocks noGrp="1"/>
          </p:cNvSpPr>
          <p:nvPr>
            <p:ph type="title"/>
          </p:nvPr>
        </p:nvSpPr>
        <p:spPr/>
        <p:txBody>
          <a:bodyPr/>
          <a:lstStyle/>
          <a:p>
            <a:r>
              <a:rPr lang="en-US" dirty="0"/>
              <a:t>Modifications to SNR &amp; Temporal Bins</a:t>
            </a:r>
          </a:p>
        </p:txBody>
      </p:sp>
      <p:sp>
        <p:nvSpPr>
          <p:cNvPr id="3" name="Text Placeholder 2">
            <a:extLst>
              <a:ext uri="{FF2B5EF4-FFF2-40B4-BE49-F238E27FC236}">
                <a16:creationId xmlns:a16="http://schemas.microsoft.com/office/drawing/2014/main" id="{2F54E05D-DBBF-D240-A1D8-126878DBE262}"/>
              </a:ext>
            </a:extLst>
          </p:cNvPr>
          <p:cNvSpPr>
            <a:spLocks noGrp="1"/>
          </p:cNvSpPr>
          <p:nvPr>
            <p:ph type="body" idx="1"/>
          </p:nvPr>
        </p:nvSpPr>
        <p:spPr/>
        <p:txBody>
          <a:bodyPr/>
          <a:lstStyle/>
          <a:p>
            <a:r>
              <a:rPr lang="en-US" dirty="0"/>
              <a:t>We experimented with changing the SNR values and temporal bin resolution that was in the original code.</a:t>
            </a:r>
          </a:p>
          <a:p>
            <a:r>
              <a:rPr lang="en-US" dirty="0"/>
              <a:t>The default SNR value was 0.8, as we increased the SNR value, we found that the image quality is reduced.</a:t>
            </a:r>
          </a:p>
          <a:p>
            <a:r>
              <a:rPr lang="en-US" dirty="0"/>
              <a:t>In order to increase the speed of computation the original authors are downsampling the temporal resolution by a factor of 2. We also tried manipulating this value to see if we achieve better results without this downsampling. </a:t>
            </a:r>
          </a:p>
          <a:p>
            <a:r>
              <a:rPr lang="en-US" dirty="0"/>
              <a:t>The elimination of downsampling does increase the time to run the code, the results of the following modifications are in the next slides.</a:t>
            </a:r>
          </a:p>
        </p:txBody>
      </p:sp>
    </p:spTree>
    <p:extLst>
      <p:ext uri="{BB962C8B-B14F-4D97-AF65-F5344CB8AC3E}">
        <p14:creationId xmlns:p14="http://schemas.microsoft.com/office/powerpoint/2010/main" val="144816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There are many uses for viewing and tracking objects fully occluded.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Reduction on complexity along with reduced memory requirements.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Deals with extremely weak signal of multiply scattered light better than existing reconstruction algorithms.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Works in the outdoors under indirect sunlight.</a:t>
            </a:r>
            <a:endParaRPr sz="1800" dirty="0">
              <a:solidFill>
                <a:schemeClr val="bg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2640-1E58-904D-B87A-9D38EFC84B8B}"/>
              </a:ext>
            </a:extLst>
          </p:cNvPr>
          <p:cNvSpPr>
            <a:spLocks noGrp="1"/>
          </p:cNvSpPr>
          <p:nvPr>
            <p:ph type="title"/>
          </p:nvPr>
        </p:nvSpPr>
        <p:spPr/>
        <p:txBody>
          <a:bodyPr/>
          <a:lstStyle/>
          <a:p>
            <a:r>
              <a:rPr lang="en-US" dirty="0"/>
              <a:t>SNR Modification</a:t>
            </a:r>
          </a:p>
        </p:txBody>
      </p:sp>
      <p:pic>
        <p:nvPicPr>
          <p:cNvPr id="5" name="Picture 4" descr="Text&#10;&#10;Description automatically generated with low confidence">
            <a:extLst>
              <a:ext uri="{FF2B5EF4-FFF2-40B4-BE49-F238E27FC236}">
                <a16:creationId xmlns:a16="http://schemas.microsoft.com/office/drawing/2014/main" id="{306E4F15-B559-7444-920B-C2E94E28B4B4}"/>
              </a:ext>
            </a:extLst>
          </p:cNvPr>
          <p:cNvPicPr>
            <a:picLocks noChangeAspect="1"/>
          </p:cNvPicPr>
          <p:nvPr/>
        </p:nvPicPr>
        <p:blipFill>
          <a:blip r:embed="rId2"/>
          <a:stretch>
            <a:fillRect/>
          </a:stretch>
        </p:blipFill>
        <p:spPr>
          <a:xfrm>
            <a:off x="-1" y="1824948"/>
            <a:ext cx="3352800" cy="251460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0CBC7DD-F5A5-BD40-B497-6E775712E946}"/>
              </a:ext>
            </a:extLst>
          </p:cNvPr>
          <p:cNvPicPr>
            <a:picLocks noChangeAspect="1"/>
          </p:cNvPicPr>
          <p:nvPr/>
        </p:nvPicPr>
        <p:blipFill>
          <a:blip r:embed="rId3"/>
          <a:stretch>
            <a:fillRect/>
          </a:stretch>
        </p:blipFill>
        <p:spPr>
          <a:xfrm>
            <a:off x="2895600" y="1824948"/>
            <a:ext cx="3352800" cy="2514600"/>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A4479691-0557-B043-9ED9-0685FB46C74F}"/>
              </a:ext>
            </a:extLst>
          </p:cNvPr>
          <p:cNvPicPr>
            <a:picLocks noChangeAspect="1"/>
          </p:cNvPicPr>
          <p:nvPr/>
        </p:nvPicPr>
        <p:blipFill>
          <a:blip r:embed="rId4"/>
          <a:stretch>
            <a:fillRect/>
          </a:stretch>
        </p:blipFill>
        <p:spPr>
          <a:xfrm>
            <a:off x="5791200" y="1824948"/>
            <a:ext cx="3352800" cy="2514600"/>
          </a:xfrm>
          <a:prstGeom prst="rect">
            <a:avLst/>
          </a:prstGeom>
        </p:spPr>
      </p:pic>
      <p:sp>
        <p:nvSpPr>
          <p:cNvPr id="10" name="TextBox 9">
            <a:extLst>
              <a:ext uri="{FF2B5EF4-FFF2-40B4-BE49-F238E27FC236}">
                <a16:creationId xmlns:a16="http://schemas.microsoft.com/office/drawing/2014/main" id="{5B70EE49-869E-2246-83A1-C834378D1D5F}"/>
              </a:ext>
            </a:extLst>
          </p:cNvPr>
          <p:cNvSpPr txBox="1"/>
          <p:nvPr/>
        </p:nvSpPr>
        <p:spPr>
          <a:xfrm>
            <a:off x="972708" y="4414259"/>
            <a:ext cx="1407381" cy="307777"/>
          </a:xfrm>
          <a:prstGeom prst="rect">
            <a:avLst/>
          </a:prstGeom>
          <a:noFill/>
        </p:spPr>
        <p:txBody>
          <a:bodyPr wrap="square" rtlCol="0">
            <a:spAutoFit/>
          </a:bodyPr>
          <a:lstStyle/>
          <a:p>
            <a:pPr algn="ctr"/>
            <a:r>
              <a:rPr lang="en-US" dirty="0"/>
              <a:t>SNR = 0.8 </a:t>
            </a:r>
          </a:p>
        </p:txBody>
      </p:sp>
      <p:sp>
        <p:nvSpPr>
          <p:cNvPr id="11" name="TextBox 10">
            <a:extLst>
              <a:ext uri="{FF2B5EF4-FFF2-40B4-BE49-F238E27FC236}">
                <a16:creationId xmlns:a16="http://schemas.microsoft.com/office/drawing/2014/main" id="{DE619F57-8408-A04E-8D0D-32A3C6368586}"/>
              </a:ext>
            </a:extLst>
          </p:cNvPr>
          <p:cNvSpPr txBox="1"/>
          <p:nvPr/>
        </p:nvSpPr>
        <p:spPr>
          <a:xfrm>
            <a:off x="3868309" y="4414259"/>
            <a:ext cx="1407381" cy="307777"/>
          </a:xfrm>
          <a:prstGeom prst="rect">
            <a:avLst/>
          </a:prstGeom>
          <a:noFill/>
        </p:spPr>
        <p:txBody>
          <a:bodyPr wrap="square" rtlCol="0">
            <a:spAutoFit/>
          </a:bodyPr>
          <a:lstStyle/>
          <a:p>
            <a:pPr algn="ctr"/>
            <a:r>
              <a:rPr lang="en-US" dirty="0"/>
              <a:t>SNR = 5 </a:t>
            </a:r>
          </a:p>
        </p:txBody>
      </p:sp>
      <p:sp>
        <p:nvSpPr>
          <p:cNvPr id="12" name="TextBox 11">
            <a:extLst>
              <a:ext uri="{FF2B5EF4-FFF2-40B4-BE49-F238E27FC236}">
                <a16:creationId xmlns:a16="http://schemas.microsoft.com/office/drawing/2014/main" id="{A3FA977C-96A6-4448-B919-450AAFEEAD4F}"/>
              </a:ext>
            </a:extLst>
          </p:cNvPr>
          <p:cNvSpPr txBox="1"/>
          <p:nvPr/>
        </p:nvSpPr>
        <p:spPr>
          <a:xfrm>
            <a:off x="6763909" y="4410406"/>
            <a:ext cx="1407381" cy="307777"/>
          </a:xfrm>
          <a:prstGeom prst="rect">
            <a:avLst/>
          </a:prstGeom>
          <a:noFill/>
        </p:spPr>
        <p:txBody>
          <a:bodyPr wrap="square" rtlCol="0">
            <a:spAutoFit/>
          </a:bodyPr>
          <a:lstStyle/>
          <a:p>
            <a:pPr algn="ctr"/>
            <a:r>
              <a:rPr lang="en-US" dirty="0"/>
              <a:t>SNR = 10 </a:t>
            </a:r>
          </a:p>
        </p:txBody>
      </p:sp>
      <p:sp>
        <p:nvSpPr>
          <p:cNvPr id="13" name="Rectangle 12">
            <a:extLst>
              <a:ext uri="{FF2B5EF4-FFF2-40B4-BE49-F238E27FC236}">
                <a16:creationId xmlns:a16="http://schemas.microsoft.com/office/drawing/2014/main" id="{8FAE1B09-3BFA-5F40-85A4-97B70DE0C386}"/>
              </a:ext>
            </a:extLst>
          </p:cNvPr>
          <p:cNvSpPr/>
          <p:nvPr/>
        </p:nvSpPr>
        <p:spPr>
          <a:xfrm>
            <a:off x="1129085" y="1824948"/>
            <a:ext cx="7042205" cy="162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734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2640-1E58-904D-B87A-9D38EFC84B8B}"/>
              </a:ext>
            </a:extLst>
          </p:cNvPr>
          <p:cNvSpPr>
            <a:spLocks noGrp="1"/>
          </p:cNvSpPr>
          <p:nvPr>
            <p:ph type="title"/>
          </p:nvPr>
        </p:nvSpPr>
        <p:spPr/>
        <p:txBody>
          <a:bodyPr/>
          <a:lstStyle/>
          <a:p>
            <a:r>
              <a:rPr lang="en-US" dirty="0"/>
              <a:t>Downsampling Modification</a:t>
            </a:r>
          </a:p>
        </p:txBody>
      </p:sp>
      <p:pic>
        <p:nvPicPr>
          <p:cNvPr id="5" name="Picture 4">
            <a:extLst>
              <a:ext uri="{FF2B5EF4-FFF2-40B4-BE49-F238E27FC236}">
                <a16:creationId xmlns:a16="http://schemas.microsoft.com/office/drawing/2014/main" id="{306E4F15-B559-7444-920B-C2E94E28B4B4}"/>
              </a:ext>
            </a:extLst>
          </p:cNvPr>
          <p:cNvPicPr>
            <a:picLocks noChangeAspect="1"/>
          </p:cNvPicPr>
          <p:nvPr/>
        </p:nvPicPr>
        <p:blipFill>
          <a:blip r:embed="rId2"/>
          <a:srcRect/>
          <a:stretch/>
        </p:blipFill>
        <p:spPr>
          <a:xfrm>
            <a:off x="914399" y="1681824"/>
            <a:ext cx="3657600" cy="2743200"/>
          </a:xfrm>
          <a:prstGeom prst="rect">
            <a:avLst/>
          </a:prstGeom>
        </p:spPr>
      </p:pic>
      <p:pic>
        <p:nvPicPr>
          <p:cNvPr id="7" name="Picture 6">
            <a:extLst>
              <a:ext uri="{FF2B5EF4-FFF2-40B4-BE49-F238E27FC236}">
                <a16:creationId xmlns:a16="http://schemas.microsoft.com/office/drawing/2014/main" id="{40CBC7DD-F5A5-BD40-B497-6E775712E946}"/>
              </a:ext>
            </a:extLst>
          </p:cNvPr>
          <p:cNvPicPr>
            <a:picLocks noChangeAspect="1"/>
          </p:cNvPicPr>
          <p:nvPr/>
        </p:nvPicPr>
        <p:blipFill>
          <a:blip r:embed="rId3"/>
          <a:srcRect/>
          <a:stretch/>
        </p:blipFill>
        <p:spPr>
          <a:xfrm>
            <a:off x="4571999" y="1681824"/>
            <a:ext cx="3657600" cy="2743200"/>
          </a:xfrm>
          <a:prstGeom prst="rect">
            <a:avLst/>
          </a:prstGeom>
        </p:spPr>
      </p:pic>
      <p:sp>
        <p:nvSpPr>
          <p:cNvPr id="10" name="TextBox 9">
            <a:extLst>
              <a:ext uri="{FF2B5EF4-FFF2-40B4-BE49-F238E27FC236}">
                <a16:creationId xmlns:a16="http://schemas.microsoft.com/office/drawing/2014/main" id="{5B70EE49-869E-2246-83A1-C834378D1D5F}"/>
              </a:ext>
            </a:extLst>
          </p:cNvPr>
          <p:cNvSpPr txBox="1"/>
          <p:nvPr/>
        </p:nvSpPr>
        <p:spPr>
          <a:xfrm>
            <a:off x="1832774" y="4414259"/>
            <a:ext cx="1820850" cy="307777"/>
          </a:xfrm>
          <a:prstGeom prst="rect">
            <a:avLst/>
          </a:prstGeom>
          <a:noFill/>
        </p:spPr>
        <p:txBody>
          <a:bodyPr wrap="square" rtlCol="0">
            <a:spAutoFit/>
          </a:bodyPr>
          <a:lstStyle/>
          <a:p>
            <a:pPr algn="ctr"/>
            <a:r>
              <a:rPr lang="en-US" dirty="0" err="1"/>
              <a:t>Downsample</a:t>
            </a:r>
            <a:r>
              <a:rPr lang="en-US" dirty="0"/>
              <a:t> by 2</a:t>
            </a:r>
          </a:p>
        </p:txBody>
      </p:sp>
      <p:sp>
        <p:nvSpPr>
          <p:cNvPr id="13" name="TextBox 12">
            <a:extLst>
              <a:ext uri="{FF2B5EF4-FFF2-40B4-BE49-F238E27FC236}">
                <a16:creationId xmlns:a16="http://schemas.microsoft.com/office/drawing/2014/main" id="{82E1E833-6F19-E749-AE8B-31F57911AAA7}"/>
              </a:ext>
            </a:extLst>
          </p:cNvPr>
          <p:cNvSpPr txBox="1"/>
          <p:nvPr/>
        </p:nvSpPr>
        <p:spPr>
          <a:xfrm>
            <a:off x="5490374" y="4414258"/>
            <a:ext cx="1820850" cy="307777"/>
          </a:xfrm>
          <a:prstGeom prst="rect">
            <a:avLst/>
          </a:prstGeom>
          <a:noFill/>
        </p:spPr>
        <p:txBody>
          <a:bodyPr wrap="square" rtlCol="0">
            <a:spAutoFit/>
          </a:bodyPr>
          <a:lstStyle/>
          <a:p>
            <a:pPr algn="ctr"/>
            <a:r>
              <a:rPr lang="en-US" dirty="0"/>
              <a:t>No Downsampling</a:t>
            </a:r>
          </a:p>
        </p:txBody>
      </p:sp>
      <p:sp>
        <p:nvSpPr>
          <p:cNvPr id="3" name="Rectangle 2">
            <a:extLst>
              <a:ext uri="{FF2B5EF4-FFF2-40B4-BE49-F238E27FC236}">
                <a16:creationId xmlns:a16="http://schemas.microsoft.com/office/drawing/2014/main" id="{A0067DD7-08CA-EB4E-8D5A-14CED0E826C8}"/>
              </a:ext>
            </a:extLst>
          </p:cNvPr>
          <p:cNvSpPr/>
          <p:nvPr/>
        </p:nvSpPr>
        <p:spPr>
          <a:xfrm>
            <a:off x="1765190" y="1681824"/>
            <a:ext cx="5287617" cy="19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065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a:t>
            </a:r>
          </a:p>
        </p:txBody>
      </p:sp>
      <p:sp>
        <p:nvSpPr>
          <p:cNvPr id="3" name="Text Placeholder 2"/>
          <p:cNvSpPr>
            <a:spLocks noGrp="1"/>
          </p:cNvSpPr>
          <p:nvPr>
            <p:ph type="body" idx="1"/>
          </p:nvPr>
        </p:nvSpPr>
        <p:spPr/>
        <p:txBody>
          <a:bodyPr>
            <a:normAutofit fontScale="85000" lnSpcReduction="10000"/>
          </a:bodyPr>
          <a:lstStyle/>
          <a:p>
            <a:pPr marL="171450" lvl="0" indent="-152400">
              <a:lnSpc>
                <a:spcPct val="150000"/>
              </a:lnSpc>
              <a:spcBef>
                <a:spcPts val="0"/>
              </a:spcBef>
              <a:buClr>
                <a:schemeClr val="dk1"/>
              </a:buClr>
              <a:buSzPts val="1800"/>
            </a:pPr>
            <a:r>
              <a:rPr lang="en-US" dirty="0">
                <a:solidFill>
                  <a:schemeClr val="bg2"/>
                </a:solidFill>
              </a:rPr>
              <a:t>We could modify this using Deep Learning methods in order to improve accuracy and resolution.</a:t>
            </a:r>
          </a:p>
          <a:p>
            <a:pPr marL="171450" lvl="0" indent="-152400">
              <a:lnSpc>
                <a:spcPct val="150000"/>
              </a:lnSpc>
              <a:spcBef>
                <a:spcPts val="0"/>
              </a:spcBef>
              <a:buClr>
                <a:schemeClr val="dk1"/>
              </a:buClr>
              <a:buSzPts val="1800"/>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nSpc>
                <a:spcPct val="150000"/>
              </a:lnSpc>
              <a:spcBef>
                <a:spcPts val="0"/>
              </a:spcBef>
              <a:buClr>
                <a:schemeClr val="dk1"/>
              </a:buClr>
              <a:buSzPts val="1800"/>
            </a:pPr>
            <a:r>
              <a:rPr lang="en-US" dirty="0">
                <a:solidFill>
                  <a:schemeClr val="bg2"/>
                </a:solidFill>
              </a:rPr>
              <a:t>It would also increase speed so it could be used in the real world as TCNs can easily do faster than real-time inference (350Hz for action recognition on videos).</a:t>
            </a:r>
          </a:p>
          <a:p>
            <a:pPr marL="171450" lvl="0" indent="-152400">
              <a:lnSpc>
                <a:spcPct val="150000"/>
              </a:lnSpc>
              <a:spcBef>
                <a:spcPts val="0"/>
              </a:spcBef>
              <a:buClr>
                <a:schemeClr val="dk1"/>
              </a:buClr>
              <a:buSzPts val="1800"/>
            </a:pPr>
            <a:r>
              <a:rPr lang="en-US" dirty="0">
                <a:solidFill>
                  <a:schemeClr val="bg2"/>
                </a:solidFill>
              </a:rPr>
              <a:t>This will have to be fully-supervised though and require an annotated ground truth, which isn’t easy to create.</a:t>
            </a:r>
          </a:p>
          <a:p>
            <a:endParaRPr lang="en-US" dirty="0"/>
          </a:p>
        </p:txBody>
      </p:sp>
    </p:spTree>
    <p:extLst>
      <p:ext uri="{BB962C8B-B14F-4D97-AF65-F5344CB8AC3E}">
        <p14:creationId xmlns:p14="http://schemas.microsoft.com/office/powerpoint/2010/main" val="1306021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References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77500" lnSpcReduction="20000"/>
          </a:bodyPr>
          <a:lstStyle/>
          <a:p>
            <a:pPr marL="171450" lvl="0" indent="-152400">
              <a:lnSpc>
                <a:spcPct val="200000"/>
              </a:lnSpc>
              <a:spcBef>
                <a:spcPts val="0"/>
              </a:spcBef>
              <a:buClr>
                <a:schemeClr val="dk1"/>
              </a:buClr>
              <a:buSzPts val="1800"/>
            </a:pPr>
            <a:r>
              <a:rPr lang="en-US" dirty="0">
                <a:solidFill>
                  <a:schemeClr val="bg2"/>
                </a:solidFill>
              </a:rPr>
              <a:t>Original Nature Paper: </a:t>
            </a:r>
            <a:r>
              <a:rPr lang="en-US" dirty="0">
                <a:solidFill>
                  <a:schemeClr val="bg2"/>
                </a:solidFill>
                <a:hlinkClick r:id="rId3"/>
              </a:rPr>
              <a:t>https://www.nature.com/articles/nature25489/</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Supplementary Information</a:t>
            </a:r>
            <a:r>
              <a:rPr lang="en-US" dirty="0">
                <a:solidFill>
                  <a:schemeClr val="bg2"/>
                </a:solidFill>
              </a:rPr>
              <a:t>: </a:t>
            </a:r>
            <a:r>
              <a:rPr lang="en-US" dirty="0">
                <a:solidFill>
                  <a:schemeClr val="bg2"/>
                </a:solidFill>
                <a:hlinkClick r:id="rId4"/>
              </a:rPr>
              <a:t>https://static-content.springer.com/esm/art%3A10.1038%2Fnature25489/MediaObjects/41586_2018_BFnature25489_MOESM1_ESM.pdf</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 </a:t>
            </a:r>
            <a:r>
              <a:rPr lang="en-US" dirty="0">
                <a:solidFill>
                  <a:schemeClr val="bg2"/>
                </a:solidFill>
              </a:rPr>
              <a:t>Code and data: </a:t>
            </a:r>
            <a:r>
              <a:rPr lang="en-US" dirty="0">
                <a:solidFill>
                  <a:schemeClr val="bg2"/>
                </a:solidFill>
                <a:hlinkClick r:id="rId5"/>
              </a:rPr>
              <a:t>https://static-content.springer.com/esm/art%3A10.1038%2Fnature25489/MediaObjects/41586_2018_BFnature25489_MOESM2_ESM.zip</a:t>
            </a:r>
            <a:endParaRPr lang="en-US" dirty="0">
              <a:solidFill>
                <a:schemeClr val="bg2"/>
              </a:solidFill>
            </a:endParaRPr>
          </a:p>
          <a:p>
            <a:pPr marL="171450" lvl="0" indent="-152400">
              <a:lnSpc>
                <a:spcPct val="200000"/>
              </a:lnSpc>
              <a:spcBef>
                <a:spcPts val="0"/>
              </a:spcBef>
              <a:buClr>
                <a:schemeClr val="dk1"/>
              </a:buClr>
              <a:buSzPts val="1800"/>
            </a:pPr>
            <a:r>
              <a:rPr lang="en-US" dirty="0">
                <a:solidFill>
                  <a:schemeClr val="bg2"/>
                </a:solidFill>
              </a:rPr>
              <a:t>Our code GitHub: </a:t>
            </a:r>
            <a:r>
              <a:rPr lang="en-US" dirty="0">
                <a:solidFill>
                  <a:schemeClr val="bg2"/>
                </a:solidFill>
                <a:hlinkClick r:id="rId6"/>
              </a:rPr>
              <a:t>https://github.com/sawyermade/comp_img_final_project</a:t>
            </a:r>
            <a:endParaRPr lang="en-US" dirty="0">
              <a:solidFill>
                <a:schemeClr val="bg2"/>
              </a:solidFill>
            </a:endParaRPr>
          </a:p>
          <a:p>
            <a:pPr marL="171450" lvl="0" indent="-152400">
              <a:lnSpc>
                <a:spcPct val="200000"/>
              </a:lnSpc>
              <a:spcBef>
                <a:spcPts val="0"/>
              </a:spcBef>
              <a:buClr>
                <a:schemeClr val="dk1"/>
              </a:buClr>
              <a:buSzPts val="1800"/>
            </a:pPr>
            <a:endParaRPr lang="en-US" dirty="0">
              <a:solidFill>
                <a:schemeClr val="bg2"/>
              </a:solidFill>
            </a:endParaRPr>
          </a:p>
          <a:p>
            <a:pPr marL="171450" lvl="0" indent="-152400">
              <a:lnSpc>
                <a:spcPct val="200000"/>
              </a:lnSpc>
              <a:spcBef>
                <a:spcPts val="0"/>
              </a:spcBef>
              <a:buClr>
                <a:schemeClr val="dk1"/>
              </a:buClr>
              <a:buSzPts val="1800"/>
            </a:pPr>
            <a:endParaRPr sz="1800" dirty="0">
              <a:solidFill>
                <a:schemeClr val="bg2"/>
              </a:solidFill>
            </a:endParaRPr>
          </a:p>
        </p:txBody>
      </p:sp>
    </p:spTree>
    <p:extLst>
      <p:ext uri="{BB962C8B-B14F-4D97-AF65-F5344CB8AC3E}">
        <p14:creationId xmlns:p14="http://schemas.microsoft.com/office/powerpoint/2010/main" val="692161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p:nvPr/>
        </p:nvSpPr>
        <p:spPr>
          <a:xfrm>
            <a:off x="1676100" y="1893150"/>
            <a:ext cx="5791800" cy="13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rPr>
              <a:t>Questions?</a:t>
            </a:r>
            <a:endParaRPr sz="7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Practical Applications: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Robotic Vision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Remote Sensing Vision and Recognition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Autonomous Vehicles Vision and Detection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Medical Imaging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Tracking Objects in Vision Systems</a:t>
            </a:r>
          </a:p>
          <a:p>
            <a:pPr marL="171450" lvl="0" indent="-152400" algn="l" rtl="0">
              <a:lnSpc>
                <a:spcPct val="200000"/>
              </a:lnSpc>
              <a:spcBef>
                <a:spcPts val="0"/>
              </a:spcBef>
              <a:spcAft>
                <a:spcPts val="0"/>
              </a:spcAft>
              <a:buClr>
                <a:schemeClr val="dk1"/>
              </a:buClr>
              <a:buSzPts val="1800"/>
              <a:buChar char="●"/>
            </a:pP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10940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Can locate and identify objects which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for a much more robust human-assistive robotics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Real-world applications require this in order to acquire human-level accuracy for similar scenarios in robotic assistance.</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8446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fontScale="77500" lnSpcReduction="2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 Wheelchair Mounted Robotic Arm (WMRA) for human-assistive robotics. </a:t>
            </a:r>
          </a:p>
          <a:p>
            <a:pPr marL="19050" lvl="0" indent="0" algn="l" rtl="0">
              <a:lnSpc>
                <a:spcPct val="200000"/>
              </a:lnSpc>
              <a:spcBef>
                <a:spcPts val="0"/>
              </a:spcBef>
              <a:spcAft>
                <a:spcPts val="0"/>
              </a:spcAft>
              <a:buClr>
                <a:schemeClr val="dk1"/>
              </a:buClr>
              <a:buSzPts val="1800"/>
              <a:buNone/>
            </a:pPr>
            <a:r>
              <a:rPr lang="en-US" dirty="0">
                <a:solidFill>
                  <a:schemeClr val="tx1"/>
                </a:solidFill>
              </a:rPr>
              <a:t>Mr. T pities the fool who can’t reconstruct fully occluded objects </a:t>
            </a:r>
            <a:r>
              <a:rPr lang="en-US" dirty="0">
                <a:solidFill>
                  <a:schemeClr val="tx1"/>
                </a:solidFill>
                <a:sym typeface="Wingdings" panose="05000000000000000000" pitchFamily="2" charset="2"/>
              </a:rPr>
              <a:t></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400" y="2017059"/>
            <a:ext cx="5755199" cy="2634704"/>
          </a:xfrm>
          <a:prstGeom prst="rect">
            <a:avLst/>
          </a:prstGeom>
        </p:spPr>
      </p:pic>
    </p:spTree>
    <p:extLst>
      <p:ext uri="{BB962C8B-B14F-4D97-AF65-F5344CB8AC3E}">
        <p14:creationId xmlns:p14="http://schemas.microsoft.com/office/powerpoint/2010/main" val="359279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 recognition of different types of vehicles.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 you to identify buildings from top-down view.</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Differentiate between what the buildings actually are from top-down view.</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Reconstruct semi-occluded objects over a temporal window?</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90734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 Identifying buildings from top-view satellite images.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2976"/>
            <a:ext cx="3634740" cy="2687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92976"/>
            <a:ext cx="3474720" cy="2758440"/>
          </a:xfrm>
          <a:prstGeom prst="rect">
            <a:avLst/>
          </a:prstGeom>
        </p:spPr>
      </p:pic>
    </p:spTree>
    <p:extLst>
      <p:ext uri="{BB962C8B-B14F-4D97-AF65-F5344CB8AC3E}">
        <p14:creationId xmlns:p14="http://schemas.microsoft.com/office/powerpoint/2010/main" val="366270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nSpc>
                <a:spcPct val="200000"/>
              </a:lnSpc>
              <a:spcBef>
                <a:spcPts val="0"/>
              </a:spcBef>
              <a:buClr>
                <a:schemeClr val="dk1"/>
              </a:buClr>
              <a:buSzPts val="1800"/>
              <a:buNone/>
            </a:pPr>
            <a:r>
              <a:rPr lang="en-US" dirty="0">
                <a:solidFill>
                  <a:schemeClr val="tx1"/>
                </a:solidFill>
              </a:rPr>
              <a:t>Autonomous Vehicles :</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Allows you to image vehicles in front of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you to image vehicles behind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see occluded pedestrians to prevent accidents.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Gives better overall awareness to the autonomous driving system allowing for a safer and more robust autonomous driving system.</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4153472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1350</Words>
  <Application>Microsoft Macintosh PowerPoint</Application>
  <PresentationFormat>On-screen Show (16:9)</PresentationFormat>
  <Paragraphs>113</Paragraphs>
  <Slides>34</Slides>
  <Notes>28</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Cambria Math</vt:lpstr>
      <vt:lpstr>Simple Light</vt:lpstr>
      <vt:lpstr>Confocal Non-Line-of-Sight Imaging Group 2</vt:lpstr>
      <vt:lpstr>What Is Confocal Non-Line-of-Sight Imaging?</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Imaging System Setup</vt:lpstr>
      <vt:lpstr>Imaging System Setup</vt:lpstr>
      <vt:lpstr>How Does It Work?</vt:lpstr>
      <vt:lpstr>How Does It Work?</vt:lpstr>
      <vt:lpstr>How Does It Work?</vt:lpstr>
      <vt:lpstr>How Does It Work?</vt:lpstr>
      <vt:lpstr>How Does It Work?</vt:lpstr>
      <vt:lpstr>How Does It Work?</vt:lpstr>
      <vt:lpstr>Implementation &amp; Modifications</vt:lpstr>
      <vt:lpstr>Implementation &amp; Modifications</vt:lpstr>
      <vt:lpstr>Results: Indoors</vt:lpstr>
      <vt:lpstr>Results: Outdoors</vt:lpstr>
      <vt:lpstr>Results: Diffuse </vt:lpstr>
      <vt:lpstr>Filtering Modifications</vt:lpstr>
      <vt:lpstr>Results: Indoors Gaussian Pre Processing</vt:lpstr>
      <vt:lpstr>Results: Indoors Gaussian Post Processing</vt:lpstr>
      <vt:lpstr>Result: Indoor Pre vs Post Processing</vt:lpstr>
      <vt:lpstr>Modifications to SNR &amp; Temporal Bins</vt:lpstr>
      <vt:lpstr>SNR Modification</vt:lpstr>
      <vt:lpstr>Downsampling Modification</vt:lpstr>
      <vt:lpstr>How To Improve?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Confocal Non-Line-of-Sight Imaging Group 2</dc:title>
  <cp:lastModifiedBy>Morera, Hunter</cp:lastModifiedBy>
  <cp:revision>63</cp:revision>
  <dcterms:modified xsi:type="dcterms:W3CDTF">2021-04-28T19:29:52Z</dcterms:modified>
</cp:coreProperties>
</file>